
<file path=[Content_Types].xml><?xml version="1.0" encoding="utf-8"?>
<Types xmlns="http://schemas.openxmlformats.org/package/2006/content-types"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9.xml" ContentType="application/vnd.openxmlformats-officedocument.presentationml.slideLayout+xml"/>
  <Default Extension="emf" ContentType="image/x-emf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Override PartName="/ppt/slideLayouts/slideLayout35.xml" ContentType="application/vnd.openxmlformats-officedocument.presentationml.slideLayout+xml"/>
  <Override PartName="/ppt/slideLayouts/slideLayout43.xml" ContentType="application/vnd.openxmlformats-officedocument.presentationml.slideLayout+xml"/>
  <Default Extension="jpeg" ContentType="image/jpeg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theme/theme6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Layouts/slideLayout28.xml" ContentType="application/vnd.openxmlformats-officedocument.presentationml.slideLayout+xml"/>
  <Default Extension="xml" ContentType="application/xml"/>
  <Override PartName="/ppt/slideLayouts/slideLayout51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24.xml" ContentType="application/vnd.openxmlformats-officedocument.presentationml.slideLayout+xml"/>
  <Override PartName="/docProps/custom.xml" ContentType="application/vnd.openxmlformats-officedocument.custom-properties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4.xml" ContentType="application/vnd.openxmlformats-officedocument.presentationml.slideLayout+xml"/>
  <Override PartName="/docProps/core.xml" ContentType="application/vnd.openxmlformats-package.core-properties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Layouts/slideLayout32.xml" ContentType="application/vnd.openxmlformats-officedocument.presentationml.slideLayout+xml"/>
  <Default Extension="png" ContentType="image/png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3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Layouts/slideLayout3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8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Layouts/slideLayout3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30.xml" ContentType="application/vnd.openxmlformats-officedocument.presentationml.slideLayout+xml"/>
  <Override PartName="/ppt/theme/theme1.xml" ContentType="application/vnd.openxmlformats-officedocument.theme+xml"/>
  <Override PartName="/ppt/slideLayouts/slideLayout19.xml" ContentType="application/vnd.openxmlformats-officedocument.presentationml.slideLayout+xml"/>
  <Default Extension="bin" ContentType="application/vnd.openxmlformats-officedocument.presentationml.printerSettings"/>
  <Override PartName="/ppt/viewProps.xml" ContentType="application/vnd.openxmlformats-officedocument.presentationml.viewProps+xml"/>
  <Override PartName="/ppt/slideLayouts/slideLayout2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  <p:sldMasterId id="2147483717" r:id="rId2"/>
    <p:sldMasterId id="2147483701" r:id="rId3"/>
    <p:sldMasterId id="2147483688" r:id="rId4"/>
    <p:sldMasterId id="2147483662" r:id="rId5"/>
  </p:sldMasterIdLst>
  <p:notesMasterIdLst>
    <p:notesMasterId r:id="rId11"/>
  </p:notesMasterIdLst>
  <p:sldIdLst>
    <p:sldId id="313" r:id="rId6"/>
    <p:sldId id="312" r:id="rId7"/>
    <p:sldId id="314" r:id="rId8"/>
    <p:sldId id="311" r:id="rId9"/>
    <p:sldId id="295" r:id="rId1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84" charset="0"/>
        <a:ea typeface="ヒラギノ角ゴ Pro W3" pitchFamily="84" charset="-128"/>
        <a:cs typeface="ヒラギノ角ゴ Pro W3" pitchFamily="84" charset="-128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84" charset="0"/>
        <a:ea typeface="ヒラギノ角ゴ Pro W3" pitchFamily="84" charset="-128"/>
        <a:cs typeface="ヒラギノ角ゴ Pro W3" pitchFamily="84" charset="-128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84" charset="0"/>
        <a:ea typeface="ヒラギノ角ゴ Pro W3" pitchFamily="84" charset="-128"/>
        <a:cs typeface="ヒラギノ角ゴ Pro W3" pitchFamily="84" charset="-128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84" charset="0"/>
        <a:ea typeface="ヒラギノ角ゴ Pro W3" pitchFamily="84" charset="-128"/>
        <a:cs typeface="ヒラギノ角ゴ Pro W3" pitchFamily="84" charset="-128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84" charset="0"/>
        <a:ea typeface="ヒラギノ角ゴ Pro W3" pitchFamily="84" charset="-128"/>
        <a:cs typeface="ヒラギノ角ゴ Pro W3" pitchFamily="84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84" charset="0"/>
        <a:ea typeface="ヒラギノ角ゴ Pro W3" pitchFamily="84" charset="-128"/>
        <a:cs typeface="ヒラギノ角ゴ Pro W3" pitchFamily="84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84" charset="0"/>
        <a:ea typeface="ヒラギノ角ゴ Pro W3" pitchFamily="84" charset="-128"/>
        <a:cs typeface="ヒラギノ角ゴ Pro W3" pitchFamily="84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84" charset="0"/>
        <a:ea typeface="ヒラギノ角ゴ Pro W3" pitchFamily="84" charset="-128"/>
        <a:cs typeface="ヒラギノ角ゴ Pro W3" pitchFamily="84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84" charset="0"/>
        <a:ea typeface="ヒラギノ角ゴ Pro W3" pitchFamily="84" charset="-128"/>
        <a:cs typeface="ヒラギノ角ゴ Pro W3" pitchFamily="8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455560"/>
    <a:srgbClr val="FFFFFB"/>
  </p:clrMru>
  <p:extLst>
    <p:ext uri="{E76CE94A-603C-4142-B9EB-6D1370010A27}">
      <p14:discardImageEditData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3995" autoAdjust="0"/>
    <p:restoredTop sz="92174" autoAdjust="0"/>
  </p:normalViewPr>
  <p:slideViewPr>
    <p:cSldViewPr snapToGrid="0" snapToObjects="1">
      <p:cViewPr>
        <p:scale>
          <a:sx n="80" d="100"/>
          <a:sy n="80" d="100"/>
        </p:scale>
        <p:origin x="-1776" y="-10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3" d="100"/>
          <a:sy n="103" d="100"/>
        </p:scale>
        <p:origin x="-2944" y="-11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4B31DE4-C6D9-4AE7-87A4-16B8C5D3914C}" type="datetimeFigureOut">
              <a:rPr lang="en-US"/>
              <a:pPr>
                <a:defRPr/>
              </a:pPr>
              <a:t>12/18/12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FDE6AE8-333A-4B11-AD14-C302E2E76A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6651227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3" charset="-128"/>
        <a:cs typeface="ヒラギノ角ゴ Pro W3" pitchFamily="-123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3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3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3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ヒラギノ角ゴ Pro W3" pitchFamily="-12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5.emf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485519-9780-4432-B2FA-E76147356783}" type="datetimeFigureOut">
              <a:rPr lang="en-US"/>
              <a:pPr>
                <a:defRPr/>
              </a:pPr>
              <a:t>12/18/12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F4811C-5718-41B5-97EB-5A49674728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1031" descr="new pg 3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0825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028"/>
          <p:cNvSpPr>
            <a:spLocks/>
          </p:cNvSpPr>
          <p:nvPr userDrawn="1"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1000" dirty="0">
                <a:solidFill>
                  <a:srgbClr val="898989"/>
                </a:solidFill>
                <a:latin typeface="Corbel" pitchFamily="84" charset="0"/>
              </a:rPr>
              <a:t>Copyright © 2012, iProspect, Inc. All rights reserved.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 userDrawn="1"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898989"/>
                </a:solidFill>
                <a:latin typeface="Corbel"/>
                <a:ea typeface="+mn-ea"/>
                <a:cs typeface="+mn-cs"/>
              </a:rPr>
              <a:t>Copyright © 2012, iProspect, Inc. All rights reserved.</a:t>
            </a:r>
          </a:p>
        </p:txBody>
      </p:sp>
      <p:pic>
        <p:nvPicPr>
          <p:cNvPr id="10" name="Picture 4" descr="greenArrows_outline.psd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19150" y="2692400"/>
            <a:ext cx="317500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ansition slide_v2.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1028"/>
          <p:cNvSpPr>
            <a:spLocks/>
          </p:cNvSpPr>
          <p:nvPr userDrawn="1"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1000" dirty="0">
                <a:solidFill>
                  <a:srgbClr val="898989"/>
                </a:solidFill>
                <a:latin typeface="Corbel" pitchFamily="84" charset="0"/>
              </a:rPr>
              <a:t>Copyright © 2012, </a:t>
            </a:r>
            <a:r>
              <a:rPr lang="en-US" sz="1000" dirty="0" err="1">
                <a:solidFill>
                  <a:srgbClr val="898989"/>
                </a:solidFill>
                <a:latin typeface="Corbel" pitchFamily="84" charset="0"/>
              </a:rPr>
              <a:t>iProspect</a:t>
            </a:r>
            <a:r>
              <a:rPr lang="en-US" sz="1000" dirty="0">
                <a:solidFill>
                  <a:srgbClr val="898989"/>
                </a:solidFill>
                <a:latin typeface="Corbel" pitchFamily="84" charset="0"/>
              </a:rPr>
              <a:t>, Inc. All rights reserved.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ansition slide_v2.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1028"/>
          <p:cNvSpPr>
            <a:spLocks/>
          </p:cNvSpPr>
          <p:nvPr userDrawn="1"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1000" dirty="0">
                <a:solidFill>
                  <a:srgbClr val="898989"/>
                </a:solidFill>
                <a:latin typeface="Corbel" pitchFamily="84" charset="0"/>
              </a:rPr>
              <a:t>Copyright © 2012, </a:t>
            </a:r>
            <a:r>
              <a:rPr lang="en-US" sz="1000" dirty="0" err="1">
                <a:solidFill>
                  <a:srgbClr val="898989"/>
                </a:solidFill>
                <a:latin typeface="Corbel" pitchFamily="84" charset="0"/>
              </a:rPr>
              <a:t>iProspect</a:t>
            </a:r>
            <a:r>
              <a:rPr lang="en-US" sz="1000" dirty="0">
                <a:solidFill>
                  <a:srgbClr val="898989"/>
                </a:solidFill>
                <a:latin typeface="Corbel" pitchFamily="84" charset="0"/>
              </a:rPr>
              <a:t>, Inc. All rights reserved.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ansition slide_v2.4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1028"/>
          <p:cNvSpPr>
            <a:spLocks/>
          </p:cNvSpPr>
          <p:nvPr userDrawn="1"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1000" dirty="0">
                <a:solidFill>
                  <a:srgbClr val="898989"/>
                </a:solidFill>
                <a:latin typeface="Corbel" pitchFamily="84" charset="0"/>
              </a:rPr>
              <a:t>Copyright © 2012, </a:t>
            </a:r>
            <a:r>
              <a:rPr lang="en-US" sz="1000" dirty="0" err="1">
                <a:solidFill>
                  <a:srgbClr val="898989"/>
                </a:solidFill>
                <a:latin typeface="Corbel" pitchFamily="84" charset="0"/>
              </a:rPr>
              <a:t>iProspect</a:t>
            </a:r>
            <a:r>
              <a:rPr lang="en-US" sz="1000" dirty="0">
                <a:solidFill>
                  <a:srgbClr val="898989"/>
                </a:solidFill>
                <a:latin typeface="Corbel" pitchFamily="84" charset="0"/>
              </a:rPr>
              <a:t>, Inc. All rights reserved.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ansition slide_v2.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1028"/>
          <p:cNvSpPr>
            <a:spLocks/>
          </p:cNvSpPr>
          <p:nvPr userDrawn="1"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1000" dirty="0">
                <a:solidFill>
                  <a:srgbClr val="898989"/>
                </a:solidFill>
                <a:latin typeface="Corbel" pitchFamily="84" charset="0"/>
              </a:rPr>
              <a:t>Copyright © 2012, </a:t>
            </a:r>
            <a:r>
              <a:rPr lang="en-US" sz="1000" dirty="0" err="1">
                <a:solidFill>
                  <a:srgbClr val="898989"/>
                </a:solidFill>
                <a:latin typeface="Corbel" pitchFamily="84" charset="0"/>
              </a:rPr>
              <a:t>iProspect</a:t>
            </a:r>
            <a:r>
              <a:rPr lang="en-US" sz="1000" dirty="0">
                <a:solidFill>
                  <a:srgbClr val="898989"/>
                </a:solidFill>
                <a:latin typeface="Corbel" pitchFamily="84" charset="0"/>
              </a:rPr>
              <a:t>, Inc. All rights reserved.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ansition slide_v2.5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1028"/>
          <p:cNvSpPr>
            <a:spLocks/>
          </p:cNvSpPr>
          <p:nvPr userDrawn="1"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1000" dirty="0">
                <a:solidFill>
                  <a:srgbClr val="898989"/>
                </a:solidFill>
                <a:latin typeface="Corbel" pitchFamily="84" charset="0"/>
              </a:rPr>
              <a:t>Copyright © 2012, </a:t>
            </a:r>
            <a:r>
              <a:rPr lang="en-US" sz="1000" dirty="0" err="1">
                <a:solidFill>
                  <a:srgbClr val="898989"/>
                </a:solidFill>
                <a:latin typeface="Corbel" pitchFamily="84" charset="0"/>
              </a:rPr>
              <a:t>iProspect</a:t>
            </a:r>
            <a:r>
              <a:rPr lang="en-US" sz="1000" dirty="0">
                <a:solidFill>
                  <a:srgbClr val="898989"/>
                </a:solidFill>
                <a:latin typeface="Corbel" pitchFamily="84" charset="0"/>
              </a:rPr>
              <a:t>, Inc. All rights reserved.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ansition slide_v2.7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1028"/>
          <p:cNvSpPr>
            <a:spLocks/>
          </p:cNvSpPr>
          <p:nvPr userDrawn="1"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1000" dirty="0">
                <a:solidFill>
                  <a:srgbClr val="898989"/>
                </a:solidFill>
                <a:latin typeface="Corbel" pitchFamily="84" charset="0"/>
              </a:rPr>
              <a:t>Copyright © 2012, iProspect, Inc. All rights reserved.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ransition slide_v2.8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1028"/>
          <p:cNvSpPr>
            <a:spLocks/>
          </p:cNvSpPr>
          <p:nvPr userDrawn="1"/>
        </p:nvSpPr>
        <p:spPr bwMode="auto">
          <a:xfrm>
            <a:off x="207963" y="6532563"/>
            <a:ext cx="8229600" cy="16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1000" dirty="0">
                <a:solidFill>
                  <a:srgbClr val="898989"/>
                </a:solidFill>
                <a:latin typeface="Corbel" pitchFamily="84" charset="0"/>
              </a:rPr>
              <a:t>Copyright © 2012, iProspect, Inc. All rights reserved.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 userDrawn="1"/>
        </p:nvSpPr>
        <p:spPr>
          <a:xfrm>
            <a:off x="303213" y="298450"/>
            <a:ext cx="8547100" cy="5105400"/>
          </a:xfrm>
          <a:prstGeom prst="roundRect">
            <a:avLst>
              <a:gd name="adj" fmla="val 5117"/>
            </a:avLst>
          </a:prstGeom>
          <a:solidFill>
            <a:srgbClr val="7BBF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BC9"/>
              </a:solidFill>
            </a:endParaRPr>
          </a:p>
        </p:txBody>
      </p:sp>
      <p:pic>
        <p:nvPicPr>
          <p:cNvPr id="7" name="Picture 6" descr="ip_outline.psd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211263" y="1682750"/>
            <a:ext cx="286385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orangeArrows.psd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448175" y="1684338"/>
            <a:ext cx="29845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iProspect LOGOwDesc.2clr.eps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5697538"/>
            <a:ext cx="2068513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ip_outline.psd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211263" y="1682750"/>
            <a:ext cx="286385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orangeArrows.psd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448175" y="1671638"/>
            <a:ext cx="29845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iProspect LOGOwDesc.2clr.eps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5697538"/>
            <a:ext cx="2068513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808005" y="3041294"/>
            <a:ext cx="365019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Corbel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7" name="Rectangle 1028"/>
          <p:cNvSpPr>
            <a:spLocks/>
          </p:cNvSpPr>
          <p:nvPr userDrawn="1"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1000" dirty="0">
                <a:solidFill>
                  <a:srgbClr val="898989"/>
                </a:solidFill>
                <a:latin typeface="Corbel" pitchFamily="84" charset="0"/>
              </a:rPr>
              <a:t>Copyright © 2012, iProspect, Inc. All rights reserved.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C003E9-4B93-A94C-A18B-4220BC133582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D57CFA-8509-694C-964D-83276C71D2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581859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intro slide.1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028"/>
          <p:cNvSpPr>
            <a:spLocks/>
          </p:cNvSpPr>
          <p:nvPr userDrawn="1"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000">
                <a:solidFill>
                  <a:srgbClr val="898989"/>
                </a:solidFill>
                <a:latin typeface="Corbel" pitchFamily="84" charset="0"/>
              </a:rPr>
              <a:t>Copyright © 2012, iProspect, Inc. All rights reserved.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C003E9-4B93-A94C-A18B-4220BC133582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D57CFA-8509-694C-964D-83276C71D2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1764914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C003E9-4B93-A94C-A18B-4220BC133582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D57CFA-8509-694C-964D-83276C71D2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8300370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C003E9-4B93-A94C-A18B-4220BC133582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D57CFA-8509-694C-964D-83276C71D2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4745606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C003E9-4B93-A94C-A18B-4220BC133582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D57CFA-8509-694C-964D-83276C71D2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2642504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C003E9-4B93-A94C-A18B-4220BC133582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D57CFA-8509-694C-964D-83276C71D2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8587842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C003E9-4B93-A94C-A18B-4220BC133582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D57CFA-8509-694C-964D-83276C71D2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42268375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C003E9-4B93-A94C-A18B-4220BC133582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D57CFA-8509-694C-964D-83276C71D2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9105372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C003E9-4B93-A94C-A18B-4220BC133582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D57CFA-8509-694C-964D-83276C71D2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5505072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C003E9-4B93-A94C-A18B-4220BC133582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D57CFA-8509-694C-964D-83276C71D2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0417444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0C003E9-4B93-A94C-A18B-4220BC133582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8D57CFA-8509-694C-964D-83276C71D2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242407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intro slide.7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28"/>
          <p:cNvSpPr>
            <a:spLocks/>
          </p:cNvSpPr>
          <p:nvPr userDrawn="1"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1000">
                <a:solidFill>
                  <a:srgbClr val="898989"/>
                </a:solidFill>
                <a:latin typeface="Corbel" pitchFamily="84" charset="0"/>
              </a:rPr>
              <a:t>Copyright © 2012, iProspect, Inc. All rights reserved.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C69C-66DE-3342-BA3A-8E70715A13C5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B84-EAB8-9546-A317-CCDA167A1A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9129678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C69C-66DE-3342-BA3A-8E70715A13C5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B84-EAB8-9546-A317-CCDA167A1A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8413236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C69C-66DE-3342-BA3A-8E70715A13C5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B84-EAB8-9546-A317-CCDA167A1A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928887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C69C-66DE-3342-BA3A-8E70715A13C5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B84-EAB8-9546-A317-CCDA167A1A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1987907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C69C-66DE-3342-BA3A-8E70715A13C5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B84-EAB8-9546-A317-CCDA167A1A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9577811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C69C-66DE-3342-BA3A-8E70715A13C5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B84-EAB8-9546-A317-CCDA167A1A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42910727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C69C-66DE-3342-BA3A-8E70715A13C5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B84-EAB8-9546-A317-CCDA167A1A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0903620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C69C-66DE-3342-BA3A-8E70715A13C5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B84-EAB8-9546-A317-CCDA167A1A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7676306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C69C-66DE-3342-BA3A-8E70715A13C5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B84-EAB8-9546-A317-CCDA167A1A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4139573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C69C-66DE-3342-BA3A-8E70715A13C5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B84-EAB8-9546-A317-CCDA167A1A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50268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intro slide.8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028"/>
          <p:cNvSpPr>
            <a:spLocks/>
          </p:cNvSpPr>
          <p:nvPr userDrawn="1"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1000" dirty="0">
                <a:solidFill>
                  <a:srgbClr val="898989"/>
                </a:solidFill>
                <a:latin typeface="Corbel" pitchFamily="84" charset="0"/>
              </a:rPr>
              <a:t>Copyright © 2012, iProspect, Inc. All rights reserved.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EC69C-66DE-3342-BA3A-8E70715A13C5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8BB84-EAB8-9546-A317-CCDA167A1A4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3722748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5991-89FA-3143-966E-1DE4790264A1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01B6-BBC8-5B4B-AB18-EE65C2829F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4212699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5991-89FA-3143-966E-1DE4790264A1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01B6-BBC8-5B4B-AB18-EE65C2829F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5076305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5991-89FA-3143-966E-1DE4790264A1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01B6-BBC8-5B4B-AB18-EE65C2829F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7091362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5991-89FA-3143-966E-1DE4790264A1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01B6-BBC8-5B4B-AB18-EE65C2829F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0604528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5991-89FA-3143-966E-1DE4790264A1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01B6-BBC8-5B4B-AB18-EE65C2829F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8334755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5991-89FA-3143-966E-1DE4790264A1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01B6-BBC8-5B4B-AB18-EE65C2829F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7828868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5991-89FA-3143-966E-1DE4790264A1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01B6-BBC8-5B4B-AB18-EE65C2829F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1735641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5991-89FA-3143-966E-1DE4790264A1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01B6-BBC8-5B4B-AB18-EE65C2829F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0979091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5991-89FA-3143-966E-1DE4790264A1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01B6-BBC8-5B4B-AB18-EE65C2829F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16105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5736262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5991-89FA-3143-966E-1DE4790264A1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01B6-BBC8-5B4B-AB18-EE65C2829F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5097937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5991-89FA-3143-966E-1DE4790264A1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01B6-BBC8-5B4B-AB18-EE65C2829F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32774738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 userDrawn="1"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898989"/>
                </a:solidFill>
                <a:latin typeface="Corbel"/>
                <a:ea typeface="+mn-ea"/>
                <a:cs typeface="+mn-cs"/>
              </a:rPr>
              <a:t>Copyright © 2012, iProspect, Inc. All rights reserved.</a:t>
            </a:r>
          </a:p>
        </p:txBody>
      </p:sp>
      <p:pic>
        <p:nvPicPr>
          <p:cNvPr id="9" name="Picture 3" descr="greenArrows.psd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19150" y="2687409"/>
            <a:ext cx="3143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592745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3213" y="298450"/>
            <a:ext cx="8547100" cy="5105400"/>
          </a:xfrm>
          <a:prstGeom prst="roundRect">
            <a:avLst>
              <a:gd name="adj" fmla="val 5117"/>
            </a:avLst>
          </a:prstGeom>
          <a:solidFill>
            <a:srgbClr val="7BBF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009BC9"/>
              </a:solidFill>
            </a:endParaRPr>
          </a:p>
        </p:txBody>
      </p:sp>
      <p:pic>
        <p:nvPicPr>
          <p:cNvPr id="5" name="Picture 4" descr="ip_outline.ps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1263" y="1682750"/>
            <a:ext cx="286385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orangeArrows.psd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8175" y="1684338"/>
            <a:ext cx="298450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iProspect LOGOwDesc.2clr.eps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5697538"/>
            <a:ext cx="2068513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ip_outline.ps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1263" y="1682750"/>
            <a:ext cx="286385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orangeArrows.psd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8175" y="1671638"/>
            <a:ext cx="298450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iProspect LOGOwDesc.2clr.eps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1800" y="5697538"/>
            <a:ext cx="2068513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8005" y="3041294"/>
            <a:ext cx="365019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ln>
                  <a:noFill/>
                </a:ln>
                <a:solidFill>
                  <a:schemeClr val="bg1"/>
                </a:solidFill>
                <a:latin typeface="Corbel"/>
                <a:cs typeface="Corbe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Rectangle 1028"/>
          <p:cNvSpPr>
            <a:spLocks/>
          </p:cNvSpPr>
          <p:nvPr userDrawn="1"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1000" dirty="0">
                <a:solidFill>
                  <a:srgbClr val="898989"/>
                </a:solidFill>
                <a:latin typeface="Corbel" pitchFamily="84" charset="0"/>
              </a:rPr>
              <a:t>Copyright © 2012, </a:t>
            </a:r>
            <a:r>
              <a:rPr lang="en-US" sz="1000" dirty="0" err="1">
                <a:solidFill>
                  <a:srgbClr val="898989"/>
                </a:solidFill>
                <a:latin typeface="Corbel" pitchFamily="84" charset="0"/>
              </a:rPr>
              <a:t>iProspect</a:t>
            </a:r>
            <a:r>
              <a:rPr lang="en-US" sz="1000" dirty="0">
                <a:solidFill>
                  <a:srgbClr val="898989"/>
                </a:solidFill>
                <a:latin typeface="Corbel" pitchFamily="84" charset="0"/>
              </a:rPr>
              <a:t>, Inc. All rights reserved.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3999" cy="6857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 userDrawn="1"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898989"/>
                </a:solidFill>
                <a:latin typeface="Corbel"/>
                <a:ea typeface="+mn-ea"/>
                <a:cs typeface="+mn-cs"/>
              </a:rPr>
              <a:t>Copyright © 2012, iProspect, Inc. All rights reserved.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03213" y="728663"/>
            <a:ext cx="8547100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orangeArrows.psd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28613" y="357188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 userDrawn="1"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898989"/>
                </a:solidFill>
                <a:latin typeface="Corbel"/>
                <a:ea typeface="+mn-ea"/>
                <a:cs typeface="+mn-cs"/>
              </a:rPr>
              <a:t>Copyright © 2012, iProspect, Inc. All rights reserved.</a:t>
            </a:r>
          </a:p>
        </p:txBody>
      </p:sp>
      <p:pic>
        <p:nvPicPr>
          <p:cNvPr id="11" name="Picture 9" descr="orangeArrows.psd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28613" y="357188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/>
          <p:cNvCxnSpPr/>
          <p:nvPr userDrawn="1"/>
        </p:nvCxnSpPr>
        <p:spPr>
          <a:xfrm>
            <a:off x="303213" y="1001713"/>
            <a:ext cx="8547100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 userDrawn="1"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898989"/>
                </a:solidFill>
                <a:latin typeface="Corbel"/>
                <a:ea typeface="+mn-ea"/>
                <a:cs typeface="+mn-cs"/>
              </a:rPr>
              <a:t>Copyright © 2012, iProspect, Inc. All rights reserved.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3999" cy="6857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 userDrawn="1"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898989"/>
                </a:solidFill>
                <a:latin typeface="Corbel"/>
                <a:ea typeface="+mn-ea"/>
                <a:cs typeface="+mn-cs"/>
              </a:rPr>
              <a:t>Copyright © 2012, iProspect, Inc. All rights reserved.</a:t>
            </a:r>
          </a:p>
        </p:txBody>
      </p:sp>
      <p:pic>
        <p:nvPicPr>
          <p:cNvPr id="11" name="Picture 10" descr="orangeArrows.psd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28613" y="357188"/>
            <a:ext cx="228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9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13" Type="http://schemas.openxmlformats.org/officeDocument/2006/relationships/image" Target="../media/image16.jpe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9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2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theme" Target="../theme/theme5.xml"/><Relationship Id="rId3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2180AAA-BB96-4968-BB69-65F836721C51}" type="datetimeFigureOut">
              <a:rPr lang="en-US"/>
              <a:pPr>
                <a:defRPr/>
              </a:pPr>
              <a:t>12/18/12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31A3A22-7C61-4DE9-970D-D0E397F882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5" descr="intro slide.1.jpg"/>
          <p:cNvPicPr>
            <a:picLocks noChangeAspect="1"/>
          </p:cNvPicPr>
          <p:nvPr userDrawn="1"/>
        </p:nvPicPr>
        <p:blipFill>
          <a:blip r:embed="rId20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Rectangle 1028"/>
          <p:cNvSpPr>
            <a:spLocks/>
          </p:cNvSpPr>
          <p:nvPr userDrawn="1"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000" dirty="0">
                <a:solidFill>
                  <a:srgbClr val="898989"/>
                </a:solidFill>
                <a:latin typeface="Corbel" pitchFamily="84" charset="0"/>
              </a:rPr>
              <a:t>Copyright © 2012, iProspect, Inc.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8" r:id="rId2"/>
    <p:sldLayoutId id="2147483676" r:id="rId3"/>
    <p:sldLayoutId id="2147483675" r:id="rId4"/>
    <p:sldLayoutId id="2147483716" r:id="rId5"/>
    <p:sldLayoutId id="2147483674" r:id="rId6"/>
    <p:sldLayoutId id="2147483673" r:id="rId7"/>
    <p:sldLayoutId id="2147483672" r:id="rId8"/>
    <p:sldLayoutId id="2147483671" r:id="rId9"/>
    <p:sldLayoutId id="2147483670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ヒラギノ角ゴ Pro W3" pitchFamily="-123" charset="-128"/>
          <a:cs typeface="ヒラギノ角ゴ Pro W3" pitchFamily="-123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23" charset="0"/>
          <a:ea typeface="ヒラギノ角ゴ Pro W3" pitchFamily="-123" charset="-128"/>
          <a:cs typeface="ヒラギノ角ゴ Pro W3" pitchFamily="-123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84" charset="0"/>
        <a:buChar char="•"/>
        <a:defRPr sz="3200" kern="1200">
          <a:solidFill>
            <a:schemeClr val="tx1"/>
          </a:solidFill>
          <a:latin typeface="+mn-lt"/>
          <a:ea typeface="ヒラギノ角ゴ Pro W3" pitchFamily="-123" charset="-128"/>
          <a:cs typeface="ヒラギノ角ゴ Pro W3" pitchFamily="-123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84" charset="0"/>
        <a:buChar char="–"/>
        <a:defRPr sz="28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84" charset="0"/>
        <a:buChar char="•"/>
        <a:defRPr sz="24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84" charset="0"/>
        <a:buChar char="–"/>
        <a:defRPr sz="20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84" charset="0"/>
        <a:buChar char="»"/>
        <a:defRPr sz="2000" kern="1200">
          <a:solidFill>
            <a:schemeClr val="tx1"/>
          </a:solidFill>
          <a:latin typeface="+mn-lt"/>
          <a:ea typeface="ヒラギノ角ゴ Pro W3" pitchFamily="-123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303213" y="6167438"/>
            <a:ext cx="8547100" cy="304800"/>
          </a:xfrm>
          <a:prstGeom prst="roundRect">
            <a:avLst>
              <a:gd name="adj" fmla="val 28646"/>
            </a:avLst>
          </a:prstGeom>
          <a:solidFill>
            <a:srgbClr val="DE622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DE6E28"/>
                </a:solidFill>
              </a:rPr>
              <a:t>      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22250" y="6543675"/>
            <a:ext cx="3609975" cy="244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898989"/>
                </a:solidFill>
                <a:latin typeface="Corbel"/>
                <a:ea typeface="+mn-ea"/>
                <a:cs typeface="+mn-cs"/>
              </a:rPr>
              <a:t>Copyright © 2012, iProspect, Inc. All rights reserved.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03213" y="728663"/>
            <a:ext cx="8547100" cy="0"/>
          </a:xfrm>
          <a:prstGeom prst="line">
            <a:avLst/>
          </a:prstGeom>
          <a:ln w="28575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2038000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EC69C-66DE-3342-BA3A-8E70715A13C5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8BB84-EAB8-9546-A317-CCDA167A1A4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3" descr="intro slide.3.jpg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028"/>
          <p:cNvSpPr>
            <a:spLocks/>
          </p:cNvSpPr>
          <p:nvPr userDrawn="1"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1000" dirty="0">
                <a:solidFill>
                  <a:srgbClr val="898989"/>
                </a:solidFill>
                <a:latin typeface="Corbel" pitchFamily="84" charset="0"/>
              </a:rPr>
              <a:t>Copyright © 2012, </a:t>
            </a:r>
            <a:r>
              <a:rPr lang="en-US" sz="1000" dirty="0" err="1">
                <a:solidFill>
                  <a:srgbClr val="898989"/>
                </a:solidFill>
                <a:latin typeface="Corbel" pitchFamily="84" charset="0"/>
              </a:rPr>
              <a:t>iProspect</a:t>
            </a:r>
            <a:r>
              <a:rPr lang="en-US" sz="1000" dirty="0">
                <a:solidFill>
                  <a:srgbClr val="898989"/>
                </a:solidFill>
                <a:latin typeface="Corbel" pitchFamily="84" charset="0"/>
              </a:rPr>
              <a:t>, Inc. All rights reserved.</a:t>
            </a:r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1504901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55991-89FA-3143-966E-1DE4790264A1}" type="datetimeFigureOut">
              <a:rPr lang="en-US" smtClean="0"/>
              <a:pPr/>
              <a:t>12/18/12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E01B6-BBC8-5B4B-AB18-EE65C2829F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="" xmlns:p14="http://schemas.microsoft.com/office/powerpoint/2010/main" xmlns:mv="urn:schemas-microsoft-com:mac:vml" xmlns:mc="http://schemas.openxmlformats.org/markup-compatibility/2006" val="4079771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1031" descr="new pg 3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0825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9" name="Rectangle 1028"/>
          <p:cNvSpPr>
            <a:spLocks/>
          </p:cNvSpPr>
          <p:nvPr userDrawn="1"/>
        </p:nvSpPr>
        <p:spPr bwMode="auto">
          <a:xfrm>
            <a:off x="207963" y="6477000"/>
            <a:ext cx="8229600" cy="16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1000" dirty="0">
                <a:solidFill>
                  <a:srgbClr val="898989"/>
                </a:solidFill>
                <a:latin typeface="Corbel" pitchFamily="84" charset="0"/>
              </a:rPr>
              <a:t>Copyright © 2012, </a:t>
            </a:r>
            <a:r>
              <a:rPr lang="en-US" sz="1000" dirty="0" err="1">
                <a:solidFill>
                  <a:srgbClr val="898989"/>
                </a:solidFill>
                <a:latin typeface="Corbel" pitchFamily="84" charset="0"/>
              </a:rPr>
              <a:t>iProspect</a:t>
            </a:r>
            <a:r>
              <a:rPr lang="en-US" sz="1000" dirty="0">
                <a:solidFill>
                  <a:srgbClr val="898989"/>
                </a:solidFill>
                <a:latin typeface="Corbel" pitchFamily="84" charset="0"/>
              </a:rPr>
              <a:t>, Inc.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venir LT Std 55 Roman"/>
          <a:ea typeface="ヒラギノ角ゴ Pro W3" pitchFamily="-123" charset="-128"/>
          <a:cs typeface="ヒラギノ角ゴ Pro W3" pitchFamily="-123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venir LT Std 55 Roman" charset="0"/>
          <a:ea typeface="ヒラギノ角ゴ Pro W3" pitchFamily="-123" charset="-128"/>
          <a:cs typeface="ヒラギノ角ゴ Pro W3" pitchFamily="-123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venir LT Std 55 Roman" charset="0"/>
          <a:ea typeface="ヒラギノ角ゴ Pro W3" pitchFamily="-123" charset="-128"/>
          <a:cs typeface="ヒラギノ角ゴ Pro W3" pitchFamily="-123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venir LT Std 55 Roman" charset="0"/>
          <a:ea typeface="ヒラギノ角ゴ Pro W3" pitchFamily="-123" charset="-128"/>
          <a:cs typeface="ヒラギノ角ゴ Pro W3" pitchFamily="-123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venir LT Std 55 Roman" charset="0"/>
          <a:ea typeface="ヒラギノ角ゴ Pro W3" pitchFamily="-123" charset="-128"/>
          <a:cs typeface="ヒラギノ角ゴ Pro W3" pitchFamily="-123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venir LT Std 55 Roman" charset="0"/>
          <a:ea typeface="ヒラギノ角ゴ Pro W3" pitchFamily="-123" charset="-128"/>
          <a:cs typeface="ヒラギノ角ゴ Pro W3" pitchFamily="-123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venir LT Std 55 Roman" charset="0"/>
          <a:ea typeface="ヒラギノ角ゴ Pro W3" pitchFamily="-123" charset="-128"/>
          <a:cs typeface="ヒラギノ角ゴ Pro W3" pitchFamily="-123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venir LT Std 55 Roman" charset="0"/>
          <a:ea typeface="ヒラギノ角ゴ Pro W3" pitchFamily="-123" charset="-128"/>
          <a:cs typeface="ヒラギノ角ゴ Pro W3" pitchFamily="-123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venir LT Std 55 Roman" charset="0"/>
          <a:ea typeface="ヒラギノ角ゴ Pro W3" pitchFamily="-123" charset="-128"/>
          <a:cs typeface="ヒラギノ角ゴ Pro W3" pitchFamily="-123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84" charset="0"/>
        <a:buChar char="•"/>
        <a:defRPr sz="3200" kern="1200">
          <a:solidFill>
            <a:schemeClr val="tx1"/>
          </a:solidFill>
          <a:latin typeface="Avenir LT Std 55 Roman"/>
          <a:ea typeface="ヒラギノ角ゴ Pro W3" pitchFamily="-123" charset="-128"/>
          <a:cs typeface="ヒラギノ角ゴ Pro W3" pitchFamily="-123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84" charset="0"/>
        <a:buChar char="–"/>
        <a:defRPr sz="2800" kern="1200">
          <a:solidFill>
            <a:schemeClr val="tx1"/>
          </a:solidFill>
          <a:latin typeface="Avenir LT Std 55 Roman"/>
          <a:ea typeface="ヒラギノ角ゴ Pro W3" pitchFamily="-123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84" charset="0"/>
        <a:buChar char="•"/>
        <a:defRPr sz="2400" kern="1200">
          <a:solidFill>
            <a:schemeClr val="tx1"/>
          </a:solidFill>
          <a:latin typeface="Avenir LT Std 55 Roman"/>
          <a:ea typeface="ヒラギノ角ゴ Pro W3" pitchFamily="-123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84" charset="0"/>
        <a:buChar char="–"/>
        <a:defRPr sz="2000" kern="1200">
          <a:solidFill>
            <a:schemeClr val="tx1"/>
          </a:solidFill>
          <a:latin typeface="Avenir LT Std 55 Roman"/>
          <a:ea typeface="ヒラギノ角ゴ Pro W3" pitchFamily="-123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84" charset="0"/>
        <a:buChar char="»"/>
        <a:defRPr sz="2000" kern="1200">
          <a:solidFill>
            <a:schemeClr val="tx1"/>
          </a:solidFill>
          <a:latin typeface="Avenir LT Std 55 Roman"/>
          <a:ea typeface="ヒラギノ角ゴ Pro W3" pitchFamily="-123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eg"/><Relationship Id="rId5" Type="http://schemas.openxmlformats.org/officeDocument/2006/relationships/image" Target="../media/image20.png"/><Relationship Id="rId1" Type="http://schemas.openxmlformats.org/officeDocument/2006/relationships/audio" Target="file://localhost/Users/cmcguinness/Desktop/GrandCentral.mp3" TargetMode="Externa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34"/>
          <p:cNvSpPr txBox="1">
            <a:spLocks noChangeArrowheads="1"/>
          </p:cNvSpPr>
          <p:nvPr/>
        </p:nvSpPr>
        <p:spPr bwMode="auto">
          <a:xfrm>
            <a:off x="557213" y="222138"/>
            <a:ext cx="81295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cap="all" dirty="0" smtClean="0">
                <a:solidFill>
                  <a:srgbClr val="455560"/>
                </a:solidFill>
                <a:latin typeface="Corbel" pitchFamily="84" charset="0"/>
              </a:rPr>
              <a:t>Audio Ad</a:t>
            </a:r>
            <a:endParaRPr lang="en-US" cap="all" dirty="0">
              <a:solidFill>
                <a:srgbClr val="455560"/>
              </a:solidFill>
              <a:latin typeface="Corbel" pitchFamily="84" charset="0"/>
            </a:endParaRPr>
          </a:p>
        </p:txBody>
      </p:sp>
      <p:sp>
        <p:nvSpPr>
          <p:cNvPr id="4" name="Text Box 1034"/>
          <p:cNvSpPr txBox="1">
            <a:spLocks noChangeArrowheads="1"/>
          </p:cNvSpPr>
          <p:nvPr/>
        </p:nvSpPr>
        <p:spPr bwMode="auto">
          <a:xfrm>
            <a:off x="557213" y="598115"/>
            <a:ext cx="81057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 smtClean="0">
                <a:solidFill>
                  <a:srgbClr val="455560"/>
                </a:solidFill>
                <a:latin typeface="Corbel" pitchFamily="84" charset="0"/>
              </a:rPr>
              <a:t>Bobbi Brown Pretty Powerful Campaign</a:t>
            </a:r>
            <a:endParaRPr lang="en-US" sz="1800" dirty="0">
              <a:solidFill>
                <a:srgbClr val="455560"/>
              </a:solidFill>
              <a:latin typeface="Corbel" pitchFamily="84" charset="0"/>
            </a:endParaRP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2343398" y="633752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AD5704-9CFE-4166-BF8F-BDE395D4A5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6355" y="1711036"/>
            <a:ext cx="54131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 smtClean="0">
                <a:solidFill>
                  <a:srgbClr val="455560"/>
                </a:solidFill>
                <a:latin typeface="Corbel" pitchFamily="34" charset="0"/>
              </a:rPr>
              <a:t>“Hey New Yorkers, I’m Bobbi Brown and I’ve just opened my first pop-up store at Grand Central in the Lexington Passage.</a:t>
            </a:r>
          </a:p>
          <a:p>
            <a:pPr algn="ctr"/>
            <a:endParaRPr lang="en-US" sz="1800" i="1" dirty="0" smtClean="0">
              <a:solidFill>
                <a:srgbClr val="455560"/>
              </a:solidFill>
              <a:latin typeface="Corbel" pitchFamily="34" charset="0"/>
            </a:endParaRPr>
          </a:p>
          <a:p>
            <a:pPr algn="ctr"/>
            <a:r>
              <a:rPr lang="en-US" sz="1800" i="1" dirty="0" smtClean="0">
                <a:solidFill>
                  <a:srgbClr val="455560"/>
                </a:solidFill>
                <a:latin typeface="Corbel" pitchFamily="34" charset="0"/>
              </a:rPr>
              <a:t>If you’re tired of looking tired, stop by and my makeup artist will show you my secret of the universe.</a:t>
            </a:r>
          </a:p>
          <a:p>
            <a:pPr algn="ctr"/>
            <a:endParaRPr lang="en-US" sz="1800" i="1" dirty="0" smtClean="0">
              <a:solidFill>
                <a:srgbClr val="455560"/>
              </a:solidFill>
              <a:latin typeface="Corbel" pitchFamily="34" charset="0"/>
            </a:endParaRPr>
          </a:p>
          <a:p>
            <a:pPr algn="ctr"/>
            <a:r>
              <a:rPr lang="en-US" sz="1800" i="1" dirty="0" smtClean="0">
                <a:solidFill>
                  <a:srgbClr val="455560"/>
                </a:solidFill>
                <a:latin typeface="Corbel" pitchFamily="34" charset="0"/>
              </a:rPr>
              <a:t>Click the banner for directions and don’t forget to check-in on </a:t>
            </a:r>
            <a:r>
              <a:rPr lang="en-US" sz="1800" i="1" dirty="0" err="1" smtClean="0">
                <a:solidFill>
                  <a:srgbClr val="455560"/>
                </a:solidFill>
                <a:latin typeface="Corbel" pitchFamily="34" charset="0"/>
              </a:rPr>
              <a:t>Facebook</a:t>
            </a:r>
            <a:r>
              <a:rPr lang="en-US" sz="1800" i="1" dirty="0" smtClean="0">
                <a:solidFill>
                  <a:srgbClr val="455560"/>
                </a:solidFill>
                <a:latin typeface="Corbel" pitchFamily="34" charset="0"/>
              </a:rPr>
              <a:t> for exclusive offers.”</a:t>
            </a:r>
          </a:p>
          <a:p>
            <a:pPr algn="ctr"/>
            <a:endParaRPr lang="en-US" sz="1800" i="1" dirty="0" smtClean="0">
              <a:solidFill>
                <a:srgbClr val="455560"/>
              </a:solidFill>
              <a:latin typeface="Corbel" pitchFamily="34" charset="0"/>
            </a:endParaRPr>
          </a:p>
          <a:p>
            <a:pPr algn="ctr"/>
            <a:endParaRPr lang="en-US" sz="1800" i="1" dirty="0" smtClean="0">
              <a:solidFill>
                <a:srgbClr val="455560"/>
              </a:solidFill>
              <a:latin typeface="Corbel" pitchFamily="34" charset="0"/>
            </a:endParaRPr>
          </a:p>
          <a:p>
            <a:endParaRPr lang="en-US" sz="1800" dirty="0" smtClean="0">
              <a:solidFill>
                <a:srgbClr val="455560"/>
              </a:solidFill>
              <a:latin typeface="Corbel" pitchFamily="34" charset="0"/>
            </a:endParaRPr>
          </a:p>
          <a:p>
            <a:endParaRPr lang="en-US" sz="1800" dirty="0">
              <a:solidFill>
                <a:srgbClr val="455560"/>
              </a:solidFill>
              <a:latin typeface="Corbel" pitchFamily="34" charset="0"/>
            </a:endParaRP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78925" y="1033089"/>
            <a:ext cx="2584062" cy="5007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3" name="Picture 3" descr="M:\Andrea\Estee Lauder\Bobbi Brown\Digital\Pretty Powerful 3.0\Creative\Pandora\GrandCentral\pp_500x500_popup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48146" y="2303812"/>
            <a:ext cx="2240280" cy="2240280"/>
          </a:xfrm>
          <a:prstGeom prst="rect">
            <a:avLst/>
          </a:prstGeom>
          <a:noFill/>
        </p:spPr>
      </p:pic>
      <p:pic>
        <p:nvPicPr>
          <p:cNvPr id="9" name="GrandCentral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5"/>
          <a:stretch>
            <a:fillRect/>
          </a:stretch>
        </p:blipFill>
        <p:spPr>
          <a:xfrm flipH="1">
            <a:off x="346355" y="5280170"/>
            <a:ext cx="760412" cy="7604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87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2011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/>
      <p:bldP spid="4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34"/>
          <p:cNvSpPr txBox="1">
            <a:spLocks noChangeArrowheads="1"/>
          </p:cNvSpPr>
          <p:nvPr/>
        </p:nvSpPr>
        <p:spPr bwMode="auto">
          <a:xfrm>
            <a:off x="557213" y="222138"/>
            <a:ext cx="81295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cap="all" dirty="0" smtClean="0">
                <a:solidFill>
                  <a:srgbClr val="455560"/>
                </a:solidFill>
                <a:latin typeface="Corbel" pitchFamily="84" charset="0"/>
              </a:rPr>
              <a:t>300x250 Animated Creative</a:t>
            </a:r>
            <a:endParaRPr lang="en-US" cap="all" dirty="0">
              <a:solidFill>
                <a:srgbClr val="455560"/>
              </a:solidFill>
              <a:latin typeface="Corbel" pitchFamily="84" charset="0"/>
            </a:endParaRPr>
          </a:p>
        </p:txBody>
      </p:sp>
      <p:sp>
        <p:nvSpPr>
          <p:cNvPr id="4" name="Text Box 1034"/>
          <p:cNvSpPr txBox="1">
            <a:spLocks noChangeArrowheads="1"/>
          </p:cNvSpPr>
          <p:nvPr/>
        </p:nvSpPr>
        <p:spPr bwMode="auto">
          <a:xfrm>
            <a:off x="557213" y="598115"/>
            <a:ext cx="81057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 smtClean="0">
                <a:solidFill>
                  <a:srgbClr val="455560"/>
                </a:solidFill>
                <a:latin typeface="Corbel" pitchFamily="84" charset="0"/>
              </a:rPr>
              <a:t>Bobbi Brown Pretty Powerful Campaign</a:t>
            </a:r>
            <a:endParaRPr lang="en-US" sz="1800" dirty="0">
              <a:solidFill>
                <a:srgbClr val="455560"/>
              </a:solidFill>
              <a:latin typeface="Corbel" pitchFamily="84" charset="0"/>
            </a:endParaRP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2343398" y="633752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AD5704-9CFE-4166-BF8F-BDE395D4A5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8753" y="1092532"/>
            <a:ext cx="2382975" cy="46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0"/>
          <p:cNvGrpSpPr/>
          <p:nvPr/>
        </p:nvGrpSpPr>
        <p:grpSpPr>
          <a:xfrm>
            <a:off x="1809201" y="1092532"/>
            <a:ext cx="2382975" cy="4643250"/>
            <a:chOff x="1809201" y="1092532"/>
            <a:chExt cx="2382975" cy="4643250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809201" y="1092532"/>
              <a:ext cx="2382975" cy="4643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021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45959" y="2927147"/>
              <a:ext cx="1920240" cy="15948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TextBox 12"/>
          <p:cNvSpPr txBox="1"/>
          <p:nvPr/>
        </p:nvSpPr>
        <p:spPr>
          <a:xfrm>
            <a:off x="2509648" y="5735782"/>
            <a:ext cx="147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455560"/>
                </a:solidFill>
                <a:latin typeface="Corbel" pitchFamily="34" charset="0"/>
              </a:rPr>
              <a:t>Frame 1</a:t>
            </a:r>
            <a:endParaRPr lang="en-US" sz="1800" dirty="0">
              <a:solidFill>
                <a:srgbClr val="455560"/>
              </a:solidFill>
              <a:latin typeface="Corbe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52745" y="5735782"/>
            <a:ext cx="147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455560"/>
                </a:solidFill>
                <a:latin typeface="Corbel" pitchFamily="34" charset="0"/>
              </a:rPr>
              <a:t>Frame 2</a:t>
            </a:r>
            <a:endParaRPr lang="en-US" sz="1800" dirty="0">
              <a:solidFill>
                <a:srgbClr val="455560"/>
              </a:solidFill>
              <a:latin typeface="Corbe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86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34"/>
          <p:cNvSpPr txBox="1">
            <a:spLocks noChangeArrowheads="1"/>
          </p:cNvSpPr>
          <p:nvPr/>
        </p:nvSpPr>
        <p:spPr bwMode="auto">
          <a:xfrm>
            <a:off x="557213" y="222138"/>
            <a:ext cx="81295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cap="all" dirty="0" smtClean="0">
                <a:solidFill>
                  <a:srgbClr val="455560"/>
                </a:solidFill>
                <a:latin typeface="Corbel" pitchFamily="84" charset="0"/>
              </a:rPr>
              <a:t>320x50 Animated Creative</a:t>
            </a:r>
            <a:endParaRPr lang="en-US" cap="all" dirty="0">
              <a:solidFill>
                <a:srgbClr val="455560"/>
              </a:solidFill>
              <a:latin typeface="Corbel" pitchFamily="84" charset="0"/>
            </a:endParaRPr>
          </a:p>
        </p:txBody>
      </p:sp>
      <p:sp>
        <p:nvSpPr>
          <p:cNvPr id="4" name="Text Box 1034"/>
          <p:cNvSpPr txBox="1">
            <a:spLocks noChangeArrowheads="1"/>
          </p:cNvSpPr>
          <p:nvPr/>
        </p:nvSpPr>
        <p:spPr bwMode="auto">
          <a:xfrm>
            <a:off x="557213" y="598115"/>
            <a:ext cx="81057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 smtClean="0">
                <a:solidFill>
                  <a:srgbClr val="455560"/>
                </a:solidFill>
                <a:latin typeface="Corbel" pitchFamily="84" charset="0"/>
              </a:rPr>
              <a:t>Bobbi Brown Pretty Powerful Campaign</a:t>
            </a:r>
            <a:endParaRPr lang="en-US" sz="1800" dirty="0">
              <a:solidFill>
                <a:srgbClr val="455560"/>
              </a:solidFill>
              <a:latin typeface="Corbel" pitchFamily="84" charset="0"/>
            </a:endParaRP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2343398" y="633752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AD5704-9CFE-4166-BF8F-BDE395D4A5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7211" y="1235381"/>
            <a:ext cx="147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455560"/>
                </a:solidFill>
                <a:latin typeface="Corbel" pitchFamily="34" charset="0"/>
              </a:rPr>
              <a:t>Frame 1</a:t>
            </a:r>
            <a:endParaRPr lang="en-US" sz="1800" dirty="0">
              <a:solidFill>
                <a:srgbClr val="455560"/>
              </a:solidFill>
              <a:latin typeface="Corbe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761442" y="1353782"/>
            <a:ext cx="2382975" cy="4643250"/>
            <a:chOff x="5761442" y="1353782"/>
            <a:chExt cx="2382975" cy="4643250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761442" y="1353782"/>
              <a:ext cx="2382975" cy="4643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6" descr="C:\Users\alamar\AppData\Local\Microsoft\Windows\Temporary Internet Files\Content.Outlook\G5MJU6EL\photo (2).PNG"/>
            <p:cNvPicPr>
              <a:picLocks noChangeAspect="1" noChangeArrowheads="1"/>
            </p:cNvPicPr>
            <p:nvPr/>
          </p:nvPicPr>
          <p:blipFill>
            <a:blip r:embed="rId3"/>
            <a:srcRect t="4177"/>
            <a:stretch>
              <a:fillRect/>
            </a:stretch>
          </p:blipFill>
          <p:spPr bwMode="auto">
            <a:xfrm>
              <a:off x="5905864" y="2252904"/>
              <a:ext cx="2093012" cy="3008376"/>
            </a:xfrm>
            <a:prstGeom prst="rect">
              <a:avLst/>
            </a:prstGeom>
            <a:noFill/>
          </p:spPr>
        </p:pic>
      </p:grp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17739" y="4557769"/>
            <a:ext cx="2093012" cy="3445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7213" y="2863461"/>
            <a:ext cx="3919785" cy="610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5039" y="4007304"/>
            <a:ext cx="3950239" cy="641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7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7212" y="1604713"/>
            <a:ext cx="3922776" cy="6456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72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5039" y="5189400"/>
            <a:ext cx="3950239" cy="646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/>
          <p:nvPr/>
        </p:nvSpPr>
        <p:spPr>
          <a:xfrm>
            <a:off x="545039" y="2494129"/>
            <a:ext cx="147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455560"/>
                </a:solidFill>
                <a:latin typeface="Corbel" pitchFamily="34" charset="0"/>
              </a:rPr>
              <a:t>Frame 2</a:t>
            </a:r>
            <a:endParaRPr lang="en-US" sz="1800" dirty="0">
              <a:solidFill>
                <a:srgbClr val="455560"/>
              </a:solidFill>
              <a:latin typeface="Corbe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5039" y="3662364"/>
            <a:ext cx="147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455560"/>
                </a:solidFill>
                <a:latin typeface="Corbel" pitchFamily="34" charset="0"/>
              </a:rPr>
              <a:t>Frame 3</a:t>
            </a:r>
            <a:endParaRPr lang="en-US" sz="1800" dirty="0">
              <a:solidFill>
                <a:srgbClr val="455560"/>
              </a:solidFill>
              <a:latin typeface="Corbe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5039" y="4855693"/>
            <a:ext cx="1472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455560"/>
                </a:solidFill>
                <a:latin typeface="Corbel" pitchFamily="34" charset="0"/>
              </a:rPr>
              <a:t>Frame 4</a:t>
            </a:r>
            <a:endParaRPr lang="en-US" sz="1800" dirty="0">
              <a:solidFill>
                <a:srgbClr val="455560"/>
              </a:solidFill>
              <a:latin typeface="Corbe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88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3" grpId="0"/>
      <p:bldP spid="39" grpId="0"/>
      <p:bldP spid="40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34"/>
          <p:cNvSpPr txBox="1">
            <a:spLocks noChangeArrowheads="1"/>
          </p:cNvSpPr>
          <p:nvPr/>
        </p:nvSpPr>
        <p:spPr bwMode="auto">
          <a:xfrm>
            <a:off x="557213" y="222138"/>
            <a:ext cx="81295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cap="all" dirty="0" smtClean="0">
                <a:solidFill>
                  <a:srgbClr val="455560"/>
                </a:solidFill>
                <a:latin typeface="Corbel" pitchFamily="84" charset="0"/>
              </a:rPr>
              <a:t>Pop-up store</a:t>
            </a:r>
            <a:endParaRPr lang="en-US" cap="all" dirty="0">
              <a:solidFill>
                <a:srgbClr val="455560"/>
              </a:solidFill>
              <a:latin typeface="Corbel" pitchFamily="84" charset="0"/>
            </a:endParaRPr>
          </a:p>
        </p:txBody>
      </p:sp>
      <p:sp>
        <p:nvSpPr>
          <p:cNvPr id="4" name="Text Box 1034"/>
          <p:cNvSpPr txBox="1">
            <a:spLocks noChangeArrowheads="1"/>
          </p:cNvSpPr>
          <p:nvPr/>
        </p:nvSpPr>
        <p:spPr bwMode="auto">
          <a:xfrm>
            <a:off x="557213" y="598115"/>
            <a:ext cx="81057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 smtClean="0">
                <a:solidFill>
                  <a:srgbClr val="455560"/>
                </a:solidFill>
                <a:latin typeface="Corbel" pitchFamily="84" charset="0"/>
              </a:rPr>
              <a:t>Bobbi Brown Pretty Powerful Campaign</a:t>
            </a:r>
            <a:endParaRPr lang="en-US" sz="1800" dirty="0">
              <a:solidFill>
                <a:srgbClr val="455560"/>
              </a:solidFill>
              <a:latin typeface="Corbel" pitchFamily="84" charset="0"/>
            </a:endParaRP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7010400" y="648992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AD5704-9CFE-4166-BF8F-BDE395D4A5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4994" name="Picture 2" descr="http://everythingbobbi.com/wp-content/uploads/2012/09/BB-Pop-Up-1-71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397" y="1156247"/>
            <a:ext cx="7350826" cy="49074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84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1034"/>
          <p:cNvSpPr txBox="1">
            <a:spLocks noChangeArrowheads="1"/>
          </p:cNvSpPr>
          <p:nvPr/>
        </p:nvSpPr>
        <p:spPr bwMode="auto">
          <a:xfrm>
            <a:off x="557213" y="222138"/>
            <a:ext cx="81295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cap="all" dirty="0" smtClean="0">
                <a:solidFill>
                  <a:srgbClr val="455560"/>
                </a:solidFill>
                <a:latin typeface="Corbel" pitchFamily="84" charset="0"/>
              </a:rPr>
              <a:t>Pop-up store</a:t>
            </a:r>
            <a:endParaRPr lang="en-US" cap="all" dirty="0">
              <a:solidFill>
                <a:srgbClr val="455560"/>
              </a:solidFill>
              <a:latin typeface="Corbel" pitchFamily="84" charset="0"/>
            </a:endParaRPr>
          </a:p>
        </p:txBody>
      </p:sp>
      <p:sp>
        <p:nvSpPr>
          <p:cNvPr id="4" name="Text Box 1034"/>
          <p:cNvSpPr txBox="1">
            <a:spLocks noChangeArrowheads="1"/>
          </p:cNvSpPr>
          <p:nvPr/>
        </p:nvSpPr>
        <p:spPr bwMode="auto">
          <a:xfrm>
            <a:off x="557213" y="598115"/>
            <a:ext cx="81057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 smtClean="0">
                <a:solidFill>
                  <a:srgbClr val="455560"/>
                </a:solidFill>
                <a:latin typeface="Corbel" pitchFamily="84" charset="0"/>
              </a:rPr>
              <a:t>Bobbi Brown Pretty Powerful Campaign</a:t>
            </a:r>
            <a:endParaRPr lang="en-US" sz="1800" dirty="0">
              <a:solidFill>
                <a:srgbClr val="455560"/>
              </a:solidFill>
              <a:latin typeface="Corbel" pitchFamily="84" charset="0"/>
            </a:endParaRP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7010400" y="648992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AD5704-9CFE-4166-BF8F-BDE395D4A5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 descr="http://everythingbobbi.com/wp-content/uploads/2012/09/Bobbi-Brown-Paris-Store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212" y="1253848"/>
            <a:ext cx="8049023" cy="46707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iprospect_110524">
  <a:themeElements>
    <a:clrScheme name="Custom 5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65B034"/>
      </a:accent1>
      <a:accent2>
        <a:srgbClr val="EE9546"/>
      </a:accent2>
      <a:accent3>
        <a:srgbClr val="DE6223"/>
      </a:accent3>
      <a:accent4>
        <a:srgbClr val="737A7C"/>
      </a:accent4>
      <a:accent5>
        <a:srgbClr val="455560"/>
      </a:accent5>
      <a:accent6>
        <a:srgbClr val="0055A5"/>
      </a:accent6>
      <a:hlink>
        <a:srgbClr val="C4123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b="0" i="0" dirty="0">
            <a:latin typeface="Avenir LT Std 55 Roman"/>
            <a:cs typeface="Avenir LT Std 55 Roman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2022</TotalTime>
  <Words>125</Words>
  <Application>Microsoft Macintosh PowerPoint</Application>
  <PresentationFormat>On-screen Show (4:3)</PresentationFormat>
  <Paragraphs>28</Paragraphs>
  <Slides>5</Slides>
  <Notes>0</Notes>
  <HiddenSlides>0</HiddenSlides>
  <MMClips>1</MMClips>
  <ScaleCrop>false</ScaleCrop>
  <HeadingPairs>
    <vt:vector size="4" baseType="variant">
      <vt:variant>
        <vt:lpstr>Design Template</vt:lpstr>
      </vt:variant>
      <vt:variant>
        <vt:i4>5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Office Theme</vt:lpstr>
      <vt:lpstr>2_Custom Design</vt:lpstr>
      <vt:lpstr>1_Custom Design</vt:lpstr>
      <vt:lpstr>Custom Design</vt:lpstr>
      <vt:lpstr>iprospect_110524</vt:lpstr>
      <vt:lpstr>Slide 1</vt:lpstr>
      <vt:lpstr>Slide 2</vt:lpstr>
      <vt:lpstr>Slide 3</vt:lpstr>
      <vt:lpstr>Slide 4</vt:lpstr>
      <vt:lpstr>Slide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Vnslkvbjlasdkfn</dc:title>
  <dc:creator>Scott Blackman</dc:creator>
  <cp:lastModifiedBy>Callahan McGuinness</cp:lastModifiedBy>
  <cp:revision>107</cp:revision>
  <dcterms:created xsi:type="dcterms:W3CDTF">2012-12-18T22:30:23Z</dcterms:created>
  <dcterms:modified xsi:type="dcterms:W3CDTF">2012-12-18T22:33:06Z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511137013</vt:i4>
  </property>
  <property fmtid="{D5CDD505-2E9C-101B-9397-08002B2CF9AE}" pid="3" name="_NewReviewCycle">
    <vt:lpwstr/>
  </property>
  <property fmtid="{D5CDD505-2E9C-101B-9397-08002B2CF9AE}" pid="4" name="_EmailSubject">
    <vt:lpwstr>Bobbi Brown - 2 versions </vt:lpwstr>
  </property>
  <property fmtid="{D5CDD505-2E9C-101B-9397-08002B2CF9AE}" pid="5" name="_AuthorEmail">
    <vt:lpwstr>aubrie.lamar@iprospect.com</vt:lpwstr>
  </property>
  <property fmtid="{D5CDD505-2E9C-101B-9397-08002B2CF9AE}" pid="6" name="_AuthorEmailDisplayName">
    <vt:lpwstr>Aubrie LaMar</vt:lpwstr>
  </property>
</Properties>
</file>